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66" r:id="rId1"/>
  </p:sldMasterIdLst>
  <p:notesMasterIdLst>
    <p:notesMasterId r:id="rId16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70" r:id="rId10"/>
    <p:sldId id="269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DE4D7E-2333-F840-8FC8-3CC249DD5BF0}" type="doc">
      <dgm:prSet loTypeId="urn:microsoft.com/office/officeart/2005/8/layout/hProcess10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58B93A-DFB2-2F49-BDA2-063023D09B86}">
      <dgm:prSet phldrT="[Text]" custT="1"/>
      <dgm:spPr/>
      <dgm:t>
        <a:bodyPr/>
        <a:lstStyle/>
        <a:p>
          <a:r>
            <a:rPr lang="en-US" sz="1800" dirty="0" smtClean="0"/>
            <a:t>Pick up a bike at any Ford </a:t>
          </a:r>
          <a:r>
            <a:rPr lang="en-US" sz="1800" dirty="0" err="1" smtClean="0"/>
            <a:t>GoBike</a:t>
          </a:r>
          <a:r>
            <a:rPr lang="en-US" sz="1800" dirty="0" smtClean="0"/>
            <a:t> station.</a:t>
          </a:r>
          <a:endParaRPr lang="en-US" sz="1800" dirty="0"/>
        </a:p>
      </dgm:t>
    </dgm:pt>
    <dgm:pt modelId="{EED947F3-AF47-1D4F-8917-AFF3F1CC855C}" type="parTrans" cxnId="{68B9ABC2-3D7C-8F4C-99FF-0E9A7C7E53E4}">
      <dgm:prSet/>
      <dgm:spPr/>
      <dgm:t>
        <a:bodyPr/>
        <a:lstStyle/>
        <a:p>
          <a:endParaRPr lang="en-US"/>
        </a:p>
      </dgm:t>
    </dgm:pt>
    <dgm:pt modelId="{9654FB18-EEA9-7C49-8E55-A0F4A1A9940C}" type="sibTrans" cxnId="{68B9ABC2-3D7C-8F4C-99FF-0E9A7C7E53E4}">
      <dgm:prSet/>
      <dgm:spPr/>
      <dgm:t>
        <a:bodyPr/>
        <a:lstStyle/>
        <a:p>
          <a:endParaRPr lang="en-US"/>
        </a:p>
      </dgm:t>
    </dgm:pt>
    <dgm:pt modelId="{0295EACC-F02A-544E-9554-C847C2D9E5CC}">
      <dgm:prSet phldrT="[Text]" custT="1"/>
      <dgm:spPr/>
      <dgm:t>
        <a:bodyPr/>
        <a:lstStyle/>
        <a:p>
          <a:r>
            <a:rPr lang="en-US" sz="1800" dirty="0" smtClean="0"/>
            <a:t>Ride across SF for quick trips!</a:t>
          </a:r>
          <a:endParaRPr lang="en-US" sz="1800" dirty="0"/>
        </a:p>
      </dgm:t>
    </dgm:pt>
    <dgm:pt modelId="{A9F74044-DB35-2A46-8315-648625D77297}" type="parTrans" cxnId="{60CF4B6B-D828-5342-A10A-8D66B3FBCAD6}">
      <dgm:prSet/>
      <dgm:spPr/>
      <dgm:t>
        <a:bodyPr/>
        <a:lstStyle/>
        <a:p>
          <a:endParaRPr lang="en-US"/>
        </a:p>
      </dgm:t>
    </dgm:pt>
    <dgm:pt modelId="{ABD296F9-FC59-3B48-8F65-AFF01CD2C275}" type="sibTrans" cxnId="{60CF4B6B-D828-5342-A10A-8D66B3FBCAD6}">
      <dgm:prSet/>
      <dgm:spPr/>
      <dgm:t>
        <a:bodyPr/>
        <a:lstStyle/>
        <a:p>
          <a:endParaRPr lang="en-US"/>
        </a:p>
      </dgm:t>
    </dgm:pt>
    <dgm:pt modelId="{7B1B467C-B7EC-A241-99AA-95A47DEDBA87}">
      <dgm:prSet phldrT="[Text]" custT="1"/>
      <dgm:spPr/>
      <dgm:t>
        <a:bodyPr/>
        <a:lstStyle/>
        <a:p>
          <a:r>
            <a:rPr lang="en-US" sz="2000" dirty="0" smtClean="0"/>
            <a:t>End a trip by returning at any bike station.</a:t>
          </a:r>
          <a:endParaRPr lang="en-US" sz="2000" dirty="0"/>
        </a:p>
      </dgm:t>
    </dgm:pt>
    <dgm:pt modelId="{F363FD26-B5F1-8A47-8D69-3303B9B056E9}" type="parTrans" cxnId="{0FB08D24-0E91-2E4D-B4CB-F6E073C8CDCD}">
      <dgm:prSet/>
      <dgm:spPr/>
      <dgm:t>
        <a:bodyPr/>
        <a:lstStyle/>
        <a:p>
          <a:endParaRPr lang="en-US"/>
        </a:p>
      </dgm:t>
    </dgm:pt>
    <dgm:pt modelId="{2056548B-6471-CE48-A15A-04A7D7AFFE0C}" type="sibTrans" cxnId="{0FB08D24-0E91-2E4D-B4CB-F6E073C8CDCD}">
      <dgm:prSet/>
      <dgm:spPr/>
      <dgm:t>
        <a:bodyPr/>
        <a:lstStyle/>
        <a:p>
          <a:endParaRPr lang="en-US"/>
        </a:p>
      </dgm:t>
    </dgm:pt>
    <dgm:pt modelId="{CB5EBB50-0FB0-6843-86D8-13AF92DE4B64}" type="pres">
      <dgm:prSet presAssocID="{09DE4D7E-2333-F840-8FC8-3CC249DD5BF0}" presName="Name0" presStyleCnt="0">
        <dgm:presLayoutVars>
          <dgm:dir/>
          <dgm:resizeHandles val="exact"/>
        </dgm:presLayoutVars>
      </dgm:prSet>
      <dgm:spPr/>
    </dgm:pt>
    <dgm:pt modelId="{67B10510-9A13-2444-82F6-B4D2FEE7B488}" type="pres">
      <dgm:prSet presAssocID="{8258B93A-DFB2-2F49-BDA2-063023D09B86}" presName="composite" presStyleCnt="0"/>
      <dgm:spPr/>
    </dgm:pt>
    <dgm:pt modelId="{3436782D-A7B1-D345-81AE-3D1160C7AB6E}" type="pres">
      <dgm:prSet presAssocID="{8258B93A-DFB2-2F49-BDA2-063023D09B86}" presName="imagSh" presStyleLbl="b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3000" r="-23000"/>
          </a:stretch>
        </a:blipFill>
      </dgm:spPr>
    </dgm:pt>
    <dgm:pt modelId="{4B574E7D-683F-6649-B570-EE9227EFD065}" type="pres">
      <dgm:prSet presAssocID="{8258B93A-DFB2-2F49-BDA2-063023D09B86}" presName="tx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A1CE40-F341-644A-B5C7-7B5D1CAA1247}" type="pres">
      <dgm:prSet presAssocID="{9654FB18-EEA9-7C49-8E55-A0F4A1A9940C}" presName="sibTrans" presStyleLbl="sibTrans2D1" presStyleIdx="0" presStyleCnt="2"/>
      <dgm:spPr/>
    </dgm:pt>
    <dgm:pt modelId="{468FC9B7-ED9C-1D4C-9237-4EA3E4C3AACA}" type="pres">
      <dgm:prSet presAssocID="{9654FB18-EEA9-7C49-8E55-A0F4A1A9940C}" presName="connTx" presStyleLbl="sibTrans2D1" presStyleIdx="0" presStyleCnt="2"/>
      <dgm:spPr/>
    </dgm:pt>
    <dgm:pt modelId="{138E6F53-FDEB-1B46-A29A-61733F190C63}" type="pres">
      <dgm:prSet presAssocID="{0295EACC-F02A-544E-9554-C847C2D9E5CC}" presName="composite" presStyleCnt="0"/>
      <dgm:spPr/>
    </dgm:pt>
    <dgm:pt modelId="{CAFF1744-5D5E-2A47-9B20-342339D42847}" type="pres">
      <dgm:prSet presAssocID="{0295EACC-F02A-544E-9554-C847C2D9E5CC}" presName="imagSh" presStyleLbl="b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</dgm:spPr>
    </dgm:pt>
    <dgm:pt modelId="{DE8B2C3A-B707-BC4F-B9C1-12B283927059}" type="pres">
      <dgm:prSet presAssocID="{0295EACC-F02A-544E-9554-C847C2D9E5CC}" presName="tx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B45E65-BABA-EF4E-B1A0-A5C0D885A55D}" type="pres">
      <dgm:prSet presAssocID="{ABD296F9-FC59-3B48-8F65-AFF01CD2C275}" presName="sibTrans" presStyleLbl="sibTrans2D1" presStyleIdx="1" presStyleCnt="2"/>
      <dgm:spPr/>
    </dgm:pt>
    <dgm:pt modelId="{B1A4DE6E-722A-394B-BBAC-C86C164147D7}" type="pres">
      <dgm:prSet presAssocID="{ABD296F9-FC59-3B48-8F65-AFF01CD2C275}" presName="connTx" presStyleLbl="sibTrans2D1" presStyleIdx="1" presStyleCnt="2"/>
      <dgm:spPr/>
    </dgm:pt>
    <dgm:pt modelId="{EAB7FCAF-DFDC-FA45-B8F8-830CBB3125C6}" type="pres">
      <dgm:prSet presAssocID="{7B1B467C-B7EC-A241-99AA-95A47DEDBA87}" presName="composite" presStyleCnt="0"/>
      <dgm:spPr/>
    </dgm:pt>
    <dgm:pt modelId="{E664D110-01C4-4C41-BD19-9489F2165483}" type="pres">
      <dgm:prSet presAssocID="{7B1B467C-B7EC-A241-99AA-95A47DEDBA87}" presName="imagSh" presStyleLbl="b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5000" r="-35000"/>
          </a:stretch>
        </a:blipFill>
      </dgm:spPr>
    </dgm:pt>
    <dgm:pt modelId="{82280456-88E5-7C4F-953C-0CFA8CC0BC88}" type="pres">
      <dgm:prSet presAssocID="{7B1B467C-B7EC-A241-99AA-95A47DEDBA87}" presName="tx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28C7E39-6652-0E4D-9548-3EC3D07C69DC}" type="presOf" srcId="{ABD296F9-FC59-3B48-8F65-AFF01CD2C275}" destId="{55B45E65-BABA-EF4E-B1A0-A5C0D885A55D}" srcOrd="0" destOrd="0" presId="urn:microsoft.com/office/officeart/2005/8/layout/hProcess10"/>
    <dgm:cxn modelId="{12B9100B-A056-1D43-83C2-3F117627E42B}" type="presOf" srcId="{9654FB18-EEA9-7C49-8E55-A0F4A1A9940C}" destId="{468FC9B7-ED9C-1D4C-9237-4EA3E4C3AACA}" srcOrd="1" destOrd="0" presId="urn:microsoft.com/office/officeart/2005/8/layout/hProcess10"/>
    <dgm:cxn modelId="{59774D69-9E89-F749-9F08-4A4D5B17F45A}" type="presOf" srcId="{ABD296F9-FC59-3B48-8F65-AFF01CD2C275}" destId="{B1A4DE6E-722A-394B-BBAC-C86C164147D7}" srcOrd="1" destOrd="0" presId="urn:microsoft.com/office/officeart/2005/8/layout/hProcess10"/>
    <dgm:cxn modelId="{5134BCE6-C6D9-DD4F-969F-FEFE48CE7C11}" type="presOf" srcId="{0295EACC-F02A-544E-9554-C847C2D9E5CC}" destId="{DE8B2C3A-B707-BC4F-B9C1-12B283927059}" srcOrd="0" destOrd="0" presId="urn:microsoft.com/office/officeart/2005/8/layout/hProcess10"/>
    <dgm:cxn modelId="{60CF4B6B-D828-5342-A10A-8D66B3FBCAD6}" srcId="{09DE4D7E-2333-F840-8FC8-3CC249DD5BF0}" destId="{0295EACC-F02A-544E-9554-C847C2D9E5CC}" srcOrd="1" destOrd="0" parTransId="{A9F74044-DB35-2A46-8315-648625D77297}" sibTransId="{ABD296F9-FC59-3B48-8F65-AFF01CD2C275}"/>
    <dgm:cxn modelId="{68B9ABC2-3D7C-8F4C-99FF-0E9A7C7E53E4}" srcId="{09DE4D7E-2333-F840-8FC8-3CC249DD5BF0}" destId="{8258B93A-DFB2-2F49-BDA2-063023D09B86}" srcOrd="0" destOrd="0" parTransId="{EED947F3-AF47-1D4F-8917-AFF3F1CC855C}" sibTransId="{9654FB18-EEA9-7C49-8E55-A0F4A1A9940C}"/>
    <dgm:cxn modelId="{EBBF390B-F020-1A44-8B17-33AED759B957}" type="presOf" srcId="{8258B93A-DFB2-2F49-BDA2-063023D09B86}" destId="{4B574E7D-683F-6649-B570-EE9227EFD065}" srcOrd="0" destOrd="0" presId="urn:microsoft.com/office/officeart/2005/8/layout/hProcess10"/>
    <dgm:cxn modelId="{4C328464-DA78-B74B-9CE1-5756681E8091}" type="presOf" srcId="{09DE4D7E-2333-F840-8FC8-3CC249DD5BF0}" destId="{CB5EBB50-0FB0-6843-86D8-13AF92DE4B64}" srcOrd="0" destOrd="0" presId="urn:microsoft.com/office/officeart/2005/8/layout/hProcess10"/>
    <dgm:cxn modelId="{F1B2FFD3-6189-EC47-B513-5ECE68497C1D}" type="presOf" srcId="{7B1B467C-B7EC-A241-99AA-95A47DEDBA87}" destId="{82280456-88E5-7C4F-953C-0CFA8CC0BC88}" srcOrd="0" destOrd="0" presId="urn:microsoft.com/office/officeart/2005/8/layout/hProcess10"/>
    <dgm:cxn modelId="{0FB08D24-0E91-2E4D-B4CB-F6E073C8CDCD}" srcId="{09DE4D7E-2333-F840-8FC8-3CC249DD5BF0}" destId="{7B1B467C-B7EC-A241-99AA-95A47DEDBA87}" srcOrd="2" destOrd="0" parTransId="{F363FD26-B5F1-8A47-8D69-3303B9B056E9}" sibTransId="{2056548B-6471-CE48-A15A-04A7D7AFFE0C}"/>
    <dgm:cxn modelId="{E3924015-1E75-EF4A-91CC-0705DB687E43}" type="presOf" srcId="{9654FB18-EEA9-7C49-8E55-A0F4A1A9940C}" destId="{9BA1CE40-F341-644A-B5C7-7B5D1CAA1247}" srcOrd="0" destOrd="0" presId="urn:microsoft.com/office/officeart/2005/8/layout/hProcess10"/>
    <dgm:cxn modelId="{E6059B22-6BD9-AB4C-B816-A226619F8FAC}" type="presParOf" srcId="{CB5EBB50-0FB0-6843-86D8-13AF92DE4B64}" destId="{67B10510-9A13-2444-82F6-B4D2FEE7B488}" srcOrd="0" destOrd="0" presId="urn:microsoft.com/office/officeart/2005/8/layout/hProcess10"/>
    <dgm:cxn modelId="{1BE6A6F1-A34D-CC42-9A59-5E5248C9DF4C}" type="presParOf" srcId="{67B10510-9A13-2444-82F6-B4D2FEE7B488}" destId="{3436782D-A7B1-D345-81AE-3D1160C7AB6E}" srcOrd="0" destOrd="0" presId="urn:microsoft.com/office/officeart/2005/8/layout/hProcess10"/>
    <dgm:cxn modelId="{FCB5FA59-F2E4-D04E-906B-9838F5ACD526}" type="presParOf" srcId="{67B10510-9A13-2444-82F6-B4D2FEE7B488}" destId="{4B574E7D-683F-6649-B570-EE9227EFD065}" srcOrd="1" destOrd="0" presId="urn:microsoft.com/office/officeart/2005/8/layout/hProcess10"/>
    <dgm:cxn modelId="{BA59E922-96A3-A349-9206-D4A85F8A4835}" type="presParOf" srcId="{CB5EBB50-0FB0-6843-86D8-13AF92DE4B64}" destId="{9BA1CE40-F341-644A-B5C7-7B5D1CAA1247}" srcOrd="1" destOrd="0" presId="urn:microsoft.com/office/officeart/2005/8/layout/hProcess10"/>
    <dgm:cxn modelId="{9AEA081F-43E7-EF46-A768-0B6E9FCF20E7}" type="presParOf" srcId="{9BA1CE40-F341-644A-B5C7-7B5D1CAA1247}" destId="{468FC9B7-ED9C-1D4C-9237-4EA3E4C3AACA}" srcOrd="0" destOrd="0" presId="urn:microsoft.com/office/officeart/2005/8/layout/hProcess10"/>
    <dgm:cxn modelId="{A52800D4-089F-FA43-96BC-0836205730F1}" type="presParOf" srcId="{CB5EBB50-0FB0-6843-86D8-13AF92DE4B64}" destId="{138E6F53-FDEB-1B46-A29A-61733F190C63}" srcOrd="2" destOrd="0" presId="urn:microsoft.com/office/officeart/2005/8/layout/hProcess10"/>
    <dgm:cxn modelId="{622B3028-288D-894F-9FCE-9DE0F913F9E1}" type="presParOf" srcId="{138E6F53-FDEB-1B46-A29A-61733F190C63}" destId="{CAFF1744-5D5E-2A47-9B20-342339D42847}" srcOrd="0" destOrd="0" presId="urn:microsoft.com/office/officeart/2005/8/layout/hProcess10"/>
    <dgm:cxn modelId="{E7460CB9-744D-7D46-B4F6-35F36B2C1280}" type="presParOf" srcId="{138E6F53-FDEB-1B46-A29A-61733F190C63}" destId="{DE8B2C3A-B707-BC4F-B9C1-12B283927059}" srcOrd="1" destOrd="0" presId="urn:microsoft.com/office/officeart/2005/8/layout/hProcess10"/>
    <dgm:cxn modelId="{633FC9CE-E41B-4143-8059-5E7EFD3AB617}" type="presParOf" srcId="{CB5EBB50-0FB0-6843-86D8-13AF92DE4B64}" destId="{55B45E65-BABA-EF4E-B1A0-A5C0D885A55D}" srcOrd="3" destOrd="0" presId="urn:microsoft.com/office/officeart/2005/8/layout/hProcess10"/>
    <dgm:cxn modelId="{16C4B540-88E2-7741-A70F-4CB243DABD09}" type="presParOf" srcId="{55B45E65-BABA-EF4E-B1A0-A5C0D885A55D}" destId="{B1A4DE6E-722A-394B-BBAC-C86C164147D7}" srcOrd="0" destOrd="0" presId="urn:microsoft.com/office/officeart/2005/8/layout/hProcess10"/>
    <dgm:cxn modelId="{936A8A20-C62E-5649-A1E0-3853B3AA8D0F}" type="presParOf" srcId="{CB5EBB50-0FB0-6843-86D8-13AF92DE4B64}" destId="{EAB7FCAF-DFDC-FA45-B8F8-830CBB3125C6}" srcOrd="4" destOrd="0" presId="urn:microsoft.com/office/officeart/2005/8/layout/hProcess10"/>
    <dgm:cxn modelId="{2DAA7284-8869-DA42-8AE7-44FF6051CF0F}" type="presParOf" srcId="{EAB7FCAF-DFDC-FA45-B8F8-830CBB3125C6}" destId="{E664D110-01C4-4C41-BD19-9489F2165483}" srcOrd="0" destOrd="0" presId="urn:microsoft.com/office/officeart/2005/8/layout/hProcess10"/>
    <dgm:cxn modelId="{BD52B05C-646A-8F43-BE2F-9403A0881629}" type="presParOf" srcId="{EAB7FCAF-DFDC-FA45-B8F8-830CBB3125C6}" destId="{82280456-88E5-7C4F-953C-0CFA8CC0BC88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36782D-A7B1-D345-81AE-3D1160C7AB6E}">
      <dsp:nvSpPr>
        <dsp:cNvPr id="0" name=""/>
        <dsp:cNvSpPr/>
      </dsp:nvSpPr>
      <dsp:spPr>
        <a:xfrm>
          <a:off x="4268" y="0"/>
          <a:ext cx="2010832" cy="192799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3000" r="-23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B574E7D-683F-6649-B570-EE9227EFD065}">
      <dsp:nvSpPr>
        <dsp:cNvPr id="0" name=""/>
        <dsp:cNvSpPr/>
      </dsp:nvSpPr>
      <dsp:spPr>
        <a:xfrm>
          <a:off x="331613" y="1156794"/>
          <a:ext cx="2010832" cy="19279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Pick up a bike at any Ford </a:t>
          </a:r>
          <a:r>
            <a:rPr lang="en-US" sz="1800" kern="1200" dirty="0" err="1" smtClean="0"/>
            <a:t>GoBike</a:t>
          </a:r>
          <a:r>
            <a:rPr lang="en-US" sz="1800" kern="1200" dirty="0" smtClean="0"/>
            <a:t> station.</a:t>
          </a:r>
          <a:endParaRPr lang="en-US" sz="1800" kern="1200" dirty="0"/>
        </a:p>
      </dsp:txBody>
      <dsp:txXfrm>
        <a:off x="388082" y="1213263"/>
        <a:ext cx="1897894" cy="1815053"/>
      </dsp:txXfrm>
    </dsp:sp>
    <dsp:sp modelId="{9BA1CE40-F341-644A-B5C7-7B5D1CAA1247}">
      <dsp:nvSpPr>
        <dsp:cNvPr id="0" name=""/>
        <dsp:cNvSpPr/>
      </dsp:nvSpPr>
      <dsp:spPr>
        <a:xfrm>
          <a:off x="2402431" y="722408"/>
          <a:ext cx="387330" cy="48317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2402431" y="819043"/>
        <a:ext cx="271131" cy="289904"/>
      </dsp:txXfrm>
    </dsp:sp>
    <dsp:sp modelId="{CAFF1744-5D5E-2A47-9B20-342339D42847}">
      <dsp:nvSpPr>
        <dsp:cNvPr id="0" name=""/>
        <dsp:cNvSpPr/>
      </dsp:nvSpPr>
      <dsp:spPr>
        <a:xfrm>
          <a:off x="3121759" y="0"/>
          <a:ext cx="2010832" cy="192799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E8B2C3A-B707-BC4F-B9C1-12B283927059}">
      <dsp:nvSpPr>
        <dsp:cNvPr id="0" name=""/>
        <dsp:cNvSpPr/>
      </dsp:nvSpPr>
      <dsp:spPr>
        <a:xfrm>
          <a:off x="3449104" y="1156794"/>
          <a:ext cx="2010832" cy="19279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Ride across SF for quick trips!</a:t>
          </a:r>
          <a:endParaRPr lang="en-US" sz="1800" kern="1200" dirty="0"/>
        </a:p>
      </dsp:txBody>
      <dsp:txXfrm>
        <a:off x="3505573" y="1213263"/>
        <a:ext cx="1897894" cy="1815053"/>
      </dsp:txXfrm>
    </dsp:sp>
    <dsp:sp modelId="{55B45E65-BABA-EF4E-B1A0-A5C0D885A55D}">
      <dsp:nvSpPr>
        <dsp:cNvPr id="0" name=""/>
        <dsp:cNvSpPr/>
      </dsp:nvSpPr>
      <dsp:spPr>
        <a:xfrm>
          <a:off x="5519923" y="722408"/>
          <a:ext cx="387330" cy="48317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5519923" y="819043"/>
        <a:ext cx="271131" cy="289904"/>
      </dsp:txXfrm>
    </dsp:sp>
    <dsp:sp modelId="{E664D110-01C4-4C41-BD19-9489F2165483}">
      <dsp:nvSpPr>
        <dsp:cNvPr id="0" name=""/>
        <dsp:cNvSpPr/>
      </dsp:nvSpPr>
      <dsp:spPr>
        <a:xfrm>
          <a:off x="6239251" y="0"/>
          <a:ext cx="2010832" cy="192799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5000" r="-3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2280456-88E5-7C4F-953C-0CFA8CC0BC88}">
      <dsp:nvSpPr>
        <dsp:cNvPr id="0" name=""/>
        <dsp:cNvSpPr/>
      </dsp:nvSpPr>
      <dsp:spPr>
        <a:xfrm>
          <a:off x="6566596" y="1156794"/>
          <a:ext cx="2010832" cy="19279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End a trip by returning at any bike station.</a:t>
          </a:r>
          <a:endParaRPr lang="en-US" sz="2000" kern="1200" dirty="0"/>
        </a:p>
      </dsp:txBody>
      <dsp:txXfrm>
        <a:off x="6623065" y="1213263"/>
        <a:ext cx="1897894" cy="18150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jpg>
</file>

<file path=ppt/media/image3.jp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06AB3-9D6C-DA4B-8832-9C251BE792E8}" type="datetimeFigureOut">
              <a:rPr lang="en-US" smtClean="0"/>
              <a:t>1/17/18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0930BF-DA6B-D14A-A897-09EACED74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98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DC257805-13AD-FD40-A3E1-3DE669E34521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0DC341E6-0AEB-6B4D-BBFB-4865F91F5F2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13155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7" r:id="rId1"/>
    <p:sldLayoutId id="2147484268" r:id="rId2"/>
    <p:sldLayoutId id="2147484269" r:id="rId3"/>
    <p:sldLayoutId id="2147484270" r:id="rId4"/>
    <p:sldLayoutId id="2147484271" r:id="rId5"/>
    <p:sldLayoutId id="2147484272" r:id="rId6"/>
    <p:sldLayoutId id="2147484273" r:id="rId7"/>
    <p:sldLayoutId id="2147484274" r:id="rId8"/>
    <p:sldLayoutId id="2147484275" r:id="rId9"/>
    <p:sldLayoutId id="2147484276" r:id="rId10"/>
    <p:sldLayoutId id="214748427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130" y="231228"/>
            <a:ext cx="10735195" cy="1019503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r>
              <a:rPr lang="en-US" sz="6000" dirty="0" smtClean="0">
                <a:solidFill>
                  <a:schemeClr val="bg1"/>
                </a:solidFill>
              </a:rPr>
              <a:t>SAN FRANCISCO BIKE SHARE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94554" y="5501300"/>
            <a:ext cx="6831673" cy="1086237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ANANT AGARWAL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ARPITA JENA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ASMITA VIKAS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DEENA LIZ JOHN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49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0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 System</a:t>
            </a:r>
            <a:endParaRPr lang="en-US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179" y="1355834"/>
            <a:ext cx="7424822" cy="5502166"/>
          </a:xfrm>
        </p:spPr>
      </p:pic>
      <p:cxnSp>
        <p:nvCxnSpPr>
          <p:cNvPr id="19" name="Straight Arrow Connector 18"/>
          <p:cNvCxnSpPr/>
          <p:nvPr/>
        </p:nvCxnSpPr>
        <p:spPr>
          <a:xfrm flipH="1">
            <a:off x="8397766" y="3436882"/>
            <a:ext cx="867104" cy="578069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9264869" y="3111062"/>
            <a:ext cx="614855" cy="325820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7357241" y="2701159"/>
            <a:ext cx="1907628" cy="735723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8479589" y="1713186"/>
            <a:ext cx="785280" cy="1723696"/>
          </a:xfrm>
          <a:prstGeom prst="straightConnector1">
            <a:avLst/>
          </a:prstGeom>
          <a:ln w="28575"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/>
          <p:cNvSpPr txBox="1">
            <a:spLocks/>
          </p:cNvSpPr>
          <p:nvPr/>
        </p:nvSpPr>
        <p:spPr>
          <a:xfrm>
            <a:off x="1474421" y="1723696"/>
            <a:ext cx="2969172" cy="42514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Stations closest to the specified location are considered </a:t>
            </a:r>
            <a:r>
              <a:rPr lang="en-US" smtClean="0"/>
              <a:t>for recommendation.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7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0579" y="656896"/>
            <a:ext cx="9601200" cy="35814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Recommendation based on distance, bikes available and traffic.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17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42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55476" y="2638097"/>
            <a:ext cx="32897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/>
                </a:solidFill>
              </a:rPr>
              <a:t>THANK YOU</a:t>
            </a:r>
            <a:endParaRPr lang="en-US" sz="4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20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1760482" y="1739462"/>
            <a:ext cx="9601200" cy="3581400"/>
          </a:xfrm>
          <a:prstGeom prst="rect">
            <a:avLst/>
          </a:prstGeom>
        </p:spPr>
        <p:txBody>
          <a:bodyPr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dirty="0" smtClean="0"/>
              <a:t>INTRODUCTION</a:t>
            </a:r>
            <a:endParaRPr lang="en-US" dirty="0"/>
          </a:p>
          <a:p>
            <a:pPr>
              <a:buFont typeface="Wingdings" charset="2"/>
              <a:buChar char="§"/>
            </a:pPr>
            <a:r>
              <a:rPr lang="en-US" dirty="0"/>
              <a:t> BUSINESS PROBLEM</a:t>
            </a:r>
          </a:p>
          <a:p>
            <a:pPr>
              <a:buFont typeface="Wingdings" charset="2"/>
              <a:buChar char="§"/>
            </a:pPr>
            <a:r>
              <a:rPr lang="en-US" dirty="0"/>
              <a:t> DATA DESCRIPTION</a:t>
            </a:r>
          </a:p>
          <a:p>
            <a:pPr>
              <a:buFont typeface="Wingdings" charset="2"/>
              <a:buChar char="§"/>
            </a:pPr>
            <a:r>
              <a:rPr lang="en-US" dirty="0"/>
              <a:t> IMPLEMENTATION IN SPARK</a:t>
            </a:r>
          </a:p>
          <a:p>
            <a:pPr>
              <a:buFont typeface="Wingdings" charset="2"/>
              <a:buChar char="§"/>
            </a:pPr>
            <a:r>
              <a:rPr lang="en-US" dirty="0"/>
              <a:t> RECOMMENDATION AND CONCLUSION</a:t>
            </a:r>
          </a:p>
          <a:p>
            <a:pPr>
              <a:buFont typeface="Wingdings" charset="2"/>
              <a:buChar char="§"/>
            </a:pPr>
            <a:r>
              <a:rPr lang="en-US" dirty="0"/>
              <a:t> LESSONS LEARNED</a:t>
            </a:r>
          </a:p>
          <a:p>
            <a:pPr>
              <a:buFont typeface="Wingdings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0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4075699"/>
              </p:ext>
            </p:extLst>
          </p:nvPr>
        </p:nvGraphicFramePr>
        <p:xfrm>
          <a:off x="2212428" y="2370083"/>
          <a:ext cx="8581697" cy="3084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58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Problem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29449" y="0"/>
            <a:ext cx="3862551" cy="68580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114097" y="1677568"/>
            <a:ext cx="10058400" cy="402336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371600" y="1759826"/>
            <a:ext cx="6059214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dirty="0"/>
              <a:t>With Ford </a:t>
            </a:r>
            <a:r>
              <a:rPr lang="en-US" dirty="0" err="1"/>
              <a:t>GoBike</a:t>
            </a:r>
            <a:r>
              <a:rPr lang="en-US" dirty="0"/>
              <a:t> App, real-time bike availability information can be </a:t>
            </a:r>
            <a:r>
              <a:rPr lang="en-US" dirty="0" smtClean="0"/>
              <a:t>tracked.</a:t>
            </a:r>
          </a:p>
          <a:p>
            <a:pPr>
              <a:buFont typeface="Wingdings" charset="2"/>
              <a:buChar char="§"/>
            </a:pPr>
            <a:endParaRPr lang="en-US" dirty="0"/>
          </a:p>
          <a:p>
            <a:pPr>
              <a:buFont typeface="Wingdings" charset="2"/>
              <a:buChar char="§"/>
            </a:pPr>
            <a:r>
              <a:rPr lang="en-US" dirty="0"/>
              <a:t> We propose a recommendation system for customers to plan trips in advance by predicting availability for next two </a:t>
            </a:r>
            <a:r>
              <a:rPr lang="en-US" dirty="0" smtClean="0"/>
              <a:t>days.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99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1960179"/>
          </a:xfrm>
        </p:spPr>
        <p:txBody>
          <a:bodyPr/>
          <a:lstStyle/>
          <a:p>
            <a:r>
              <a:rPr lang="en-US" dirty="0" smtClean="0"/>
              <a:t>Nearly 2.5 GB data from Ford </a:t>
            </a:r>
            <a:r>
              <a:rPr lang="en-US" dirty="0" err="1" smtClean="0"/>
              <a:t>GoBike</a:t>
            </a:r>
            <a:r>
              <a:rPr lang="en-US" dirty="0" smtClean="0"/>
              <a:t> data release containing trip information.</a:t>
            </a:r>
          </a:p>
          <a:p>
            <a:r>
              <a:rPr lang="en-US" dirty="0" smtClean="0"/>
              <a:t>Four years data from January 2013 to December 2016.</a:t>
            </a:r>
          </a:p>
          <a:p>
            <a:r>
              <a:rPr lang="en-US" dirty="0" smtClean="0"/>
              <a:t>Nearly 71 million trip information.</a:t>
            </a:r>
          </a:p>
          <a:p>
            <a:r>
              <a:rPr lang="en-US" dirty="0" smtClean="0"/>
              <a:t> Over 30 features of weather information was used as external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4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0545"/>
            <a:ext cx="9601200" cy="1485900"/>
          </a:xfrm>
        </p:spPr>
        <p:txBody>
          <a:bodyPr/>
          <a:lstStyle/>
          <a:p>
            <a:r>
              <a:rPr lang="en-US" dirty="0" smtClean="0"/>
              <a:t>Implementation in Spark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190" y="1908942"/>
            <a:ext cx="7483974" cy="3227464"/>
          </a:xfrm>
        </p:spPr>
      </p:pic>
      <p:sp>
        <p:nvSpPr>
          <p:cNvPr id="7" name="TextBox 6"/>
          <p:cNvSpPr txBox="1"/>
          <p:nvPr/>
        </p:nvSpPr>
        <p:spPr>
          <a:xfrm>
            <a:off x="1957107" y="5275338"/>
            <a:ext cx="2470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tx2"/>
                </a:solidFill>
              </a:rPr>
              <a:t>EC2 Instance</a:t>
            </a:r>
            <a:endParaRPr lang="en-US" sz="2000" i="1" dirty="0">
              <a:solidFill>
                <a:schemeClr val="tx2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190" y="5687294"/>
            <a:ext cx="8924243" cy="85484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57107" y="1508832"/>
            <a:ext cx="2470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tx2"/>
                </a:solidFill>
              </a:rPr>
              <a:t>Data loaded in S3</a:t>
            </a:r>
            <a:endParaRPr lang="en-US" sz="2000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72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517" y="1040525"/>
            <a:ext cx="8628993" cy="539312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54924" y="531370"/>
            <a:ext cx="2470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tx2"/>
                </a:solidFill>
              </a:rPr>
              <a:t>Querying on EC2</a:t>
            </a:r>
            <a:endParaRPr lang="en-US" sz="2000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27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54923" y="531370"/>
            <a:ext cx="77566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tx2"/>
                </a:solidFill>
              </a:rPr>
              <a:t>Implementing Generalized Linear Regression model to predict Traffic</a:t>
            </a:r>
            <a:endParaRPr lang="en-US" sz="2000" i="1" dirty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516" y="1011621"/>
            <a:ext cx="9101959" cy="568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60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54923" y="531370"/>
            <a:ext cx="7336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tx2"/>
                </a:solidFill>
              </a:rPr>
              <a:t>Implementing Random Forest model to predict Availability</a:t>
            </a:r>
            <a:endParaRPr lang="en-US" sz="2000" i="1" dirty="0">
              <a:solidFill>
                <a:schemeClr val="tx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516" y="1078624"/>
            <a:ext cx="9685686" cy="393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6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181</TotalTime>
  <Words>195</Words>
  <Application>Microsoft Macintosh PowerPoint</Application>
  <PresentationFormat>Widescreen</PresentationFormat>
  <Paragraphs>36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Franklin Gothic Book</vt:lpstr>
      <vt:lpstr>Wingdings</vt:lpstr>
      <vt:lpstr>Arial</vt:lpstr>
      <vt:lpstr>Crop</vt:lpstr>
      <vt:lpstr>SAN FRANCISCO BIKE SHARE</vt:lpstr>
      <vt:lpstr>PowerPoint Presentation</vt:lpstr>
      <vt:lpstr>Introduction</vt:lpstr>
      <vt:lpstr>Business Problem</vt:lpstr>
      <vt:lpstr>Data Description</vt:lpstr>
      <vt:lpstr>Implementation in Spark</vt:lpstr>
      <vt:lpstr>PowerPoint Presentation</vt:lpstr>
      <vt:lpstr>PowerPoint Presentation</vt:lpstr>
      <vt:lpstr>PowerPoint Presentation</vt:lpstr>
      <vt:lpstr>Model Description</vt:lpstr>
      <vt:lpstr>Recommendation System</vt:lpstr>
      <vt:lpstr>PowerPoint Presentation</vt:lpstr>
      <vt:lpstr>Lessons Learned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Deena Liz John</dc:creator>
  <cp:lastModifiedBy>Deena Liz John</cp:lastModifiedBy>
  <cp:revision>16</cp:revision>
  <dcterms:created xsi:type="dcterms:W3CDTF">2018-01-18T00:06:08Z</dcterms:created>
  <dcterms:modified xsi:type="dcterms:W3CDTF">2018-01-18T03:08:08Z</dcterms:modified>
</cp:coreProperties>
</file>

<file path=docProps/thumbnail.jpeg>
</file>